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7" r:id="rId5"/>
    <p:sldId id="268" r:id="rId6"/>
    <p:sldId id="269"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91C6807-0FE2-4CC0-B202-E69201682F55}" type="datetimeFigureOut">
              <a:rPr lang="ru-RU" smtClean="0"/>
              <a:pPr/>
              <a:t>15.03.2015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A51205A-B69B-4473-AD3E-A37558C7CC4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91C6807-0FE2-4CC0-B202-E69201682F55}" type="datetimeFigureOut">
              <a:rPr lang="ru-RU" smtClean="0"/>
              <a:pPr/>
              <a:t>15.03.2015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A51205A-B69B-4473-AD3E-A37558C7CC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91C6807-0FE2-4CC0-B202-E69201682F55}" type="datetimeFigureOut">
              <a:rPr lang="ru-RU" smtClean="0"/>
              <a:pPr/>
              <a:t>15.03.2015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5A51205A-B69B-4473-AD3E-A37558C7CC4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91C6807-0FE2-4CC0-B202-E69201682F55}" type="datetimeFigureOut">
              <a:rPr lang="ru-RU" smtClean="0"/>
              <a:pPr/>
              <a:t>15.03.2015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A51205A-B69B-4473-AD3E-A37558C7CC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91C6807-0FE2-4CC0-B202-E69201682F55}" type="datetimeFigureOut">
              <a:rPr lang="ru-RU" smtClean="0"/>
              <a:pPr/>
              <a:t>15.03.2015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A51205A-B69B-4473-AD3E-A37558C7CC42}"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91C6807-0FE2-4CC0-B202-E69201682F55}" type="datetimeFigureOut">
              <a:rPr lang="ru-RU" smtClean="0"/>
              <a:pPr/>
              <a:t>15.03.2015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A51205A-B69B-4473-AD3E-A37558C7CC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ru.wiktionary.org/w/index.php?title=%CE%B5%E1%BD%91%CF%86%CF%81%CE%BF%CF%83%CF%8D%CE%BD%CE%B7&amp;action=edit&amp;redlink=1" TargetMode="External"/><Relationship Id="rId2" Type="http://schemas.openxmlformats.org/officeDocument/2006/relationships/hyperlink" Target="https://ru.wiktionary.org/w/index.php?title=%D0%BD%D1%A3%D0%B3%D0%B0&amp;action=edit&amp;redlink=1" TargetMode="External"/><Relationship Id="rId1" Type="http://schemas.openxmlformats.org/officeDocument/2006/relationships/slideLayout" Target="../slideLayouts/slideLayout2.xml"/><Relationship Id="rId4" Type="http://schemas.openxmlformats.org/officeDocument/2006/relationships/hyperlink" Target="https://ru.wiktionary.org/w/index.php?title=%D0%BDi%D0%B3%D0%B0&amp;action=edit&amp;redlink=1"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audio" Target="file:///E:\19%20&#1084;&#1072;&#1088;&#1090;&#1072;\&#1054;&#1087;&#1091;&#1089;&#1090;&#1077;&#1083;&#1072;_&#1073;&#1077;&#1079;_&#1090;&#1077;&#1073;&#1103;_&#1047;&#1077;&#1084;&#1083;&#1103;.mp3" TargetMode="Externa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Знакомые незнакомцы, или лаборатория слова</a:t>
            </a:r>
            <a:endParaRPr lang="ru-RU" dirty="0"/>
          </a:p>
        </p:txBody>
      </p:sp>
      <p:sp>
        <p:nvSpPr>
          <p:cNvPr id="3" name="Подзаголовок 2"/>
          <p:cNvSpPr>
            <a:spLocks noGrp="1"/>
          </p:cNvSpPr>
          <p:nvPr>
            <p:ph type="subTitle" idx="1"/>
          </p:nvPr>
        </p:nvSpPr>
        <p:spPr>
          <a:xfrm>
            <a:off x="2987824" y="3539864"/>
            <a:ext cx="5481396" cy="1101248"/>
          </a:xfrm>
        </p:spPr>
        <p:txBody>
          <a:bodyPr>
            <a:noAutofit/>
          </a:bodyPr>
          <a:lstStyle/>
          <a:p>
            <a:r>
              <a:rPr lang="ru-RU" sz="2000" b="1" dirty="0" smtClean="0"/>
              <a:t>Проект учащихся 6 а класса</a:t>
            </a:r>
          </a:p>
          <a:p>
            <a:r>
              <a:rPr lang="ru-RU" sz="2000" b="1" dirty="0" smtClean="0"/>
              <a:t>ГБОУ СОШ 31 Василеостровского района</a:t>
            </a:r>
          </a:p>
          <a:p>
            <a:r>
              <a:rPr lang="ru-RU" sz="2000" b="1" dirty="0"/>
              <a:t> </a:t>
            </a:r>
            <a:r>
              <a:rPr lang="ru-RU" sz="2000" b="1" dirty="0" smtClean="0"/>
              <a:t>представляют: </a:t>
            </a:r>
            <a:r>
              <a:rPr lang="ru-RU" sz="2000" b="1" dirty="0" err="1" smtClean="0"/>
              <a:t>Баконина</a:t>
            </a:r>
            <a:r>
              <a:rPr lang="ru-RU" sz="2000" b="1" dirty="0" smtClean="0"/>
              <a:t> Елизавета, </a:t>
            </a:r>
            <a:r>
              <a:rPr lang="ru-RU" sz="2000" b="1" dirty="0" err="1" smtClean="0"/>
              <a:t>Бучникова</a:t>
            </a:r>
            <a:r>
              <a:rPr lang="ru-RU" sz="2000" b="1" dirty="0" smtClean="0"/>
              <a:t> Екатерина, Машукова Анастасия</a:t>
            </a:r>
            <a:endParaRPr lang="ru-RU"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Эпитеты</a:t>
            </a:r>
            <a:br>
              <a:rPr lang="ru-RU" dirty="0" smtClean="0"/>
            </a:br>
            <a:r>
              <a:rPr lang="ru-RU" dirty="0" smtClean="0"/>
              <a:t> Комитет Семантический</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Нежность</a:t>
            </a:r>
          </a:p>
          <a:p>
            <a:r>
              <a:rPr lang="ru-RU" dirty="0" smtClean="0"/>
              <a:t>Бабская (</a:t>
            </a:r>
            <a:r>
              <a:rPr lang="ru-RU" dirty="0" err="1" smtClean="0"/>
              <a:t>простореч</a:t>
            </a:r>
            <a:r>
              <a:rPr lang="ru-RU" dirty="0" smtClean="0"/>
              <a:t>.), бесконечная, благородная, болезненно-страстная, большая, братская, бурная, влюбленная, вороватая, восторженная, врачующая, глубокая, голубиная, горячая, грустная, дикая (разг.), женская, заботливая, запоздалая, исключительная, искренняя, капризная, кроткая, ласковая, материнская, молчаливая, мужественная, мягкая, наивная, невинная, невыразимая, незатейливая, неизъяснимая, неиссякаемая, неистовая, ненасытная, необъяснимая, несмелая, неумеренная, обаятельная, озорная, отеческая, отцовская, покорная, покровительственная, порывистая, постоянная, потаенная, потайная (разг.), притворная, простодушная, пустая, робкая, святая, сердечная, скрытая, скупая, снисходительная, сострадательная, спокойная, суетливая, супружеская, тайная, телячья (разг., обычно мн.), торопливая, трепетная...</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Фразеология</a:t>
            </a:r>
            <a:br>
              <a:rPr lang="ru-RU" dirty="0" smtClean="0"/>
            </a:br>
            <a:r>
              <a:rPr lang="ru-RU" dirty="0" smtClean="0"/>
              <a:t> Комитет семантический</a:t>
            </a:r>
            <a:endParaRPr lang="ru-RU" dirty="0"/>
          </a:p>
        </p:txBody>
      </p:sp>
      <p:sp>
        <p:nvSpPr>
          <p:cNvPr id="3" name="Содержимое 2"/>
          <p:cNvSpPr>
            <a:spLocks noGrp="1"/>
          </p:cNvSpPr>
          <p:nvPr>
            <p:ph idx="1"/>
          </p:nvPr>
        </p:nvSpPr>
        <p:spPr/>
        <p:txBody>
          <a:bodyPr>
            <a:normAutofit lnSpcReduction="10000"/>
          </a:bodyPr>
          <a:lstStyle/>
          <a:p>
            <a:r>
              <a:rPr lang="ru-RU" b="1" dirty="0" smtClean="0"/>
              <a:t>Телячьи нежности.</a:t>
            </a:r>
            <a:r>
              <a:rPr lang="ru-RU" dirty="0" smtClean="0"/>
              <a:t> </a:t>
            </a:r>
            <a:r>
              <a:rPr lang="ru-RU" i="1" dirty="0" smtClean="0"/>
              <a:t>Прост. Пренебр. или Шутл.</a:t>
            </a:r>
            <a:r>
              <a:rPr lang="ru-RU" dirty="0" smtClean="0"/>
              <a:t> Чрезмерное или неуместное выражение нежных чувств. </a:t>
            </a:r>
          </a:p>
          <a:p>
            <a:pPr>
              <a:buNone/>
            </a:pPr>
            <a:r>
              <a:rPr lang="ru-RU" dirty="0" smtClean="0"/>
              <a:t>Идиомы ( сочетания слов)</a:t>
            </a:r>
          </a:p>
          <a:p>
            <a:r>
              <a:rPr lang="ru-RU" dirty="0" smtClean="0"/>
              <a:t> безграничная нежность</a:t>
            </a:r>
          </a:p>
          <a:p>
            <a:r>
              <a:rPr lang="ru-RU" dirty="0" smtClean="0"/>
              <a:t> бесконечная нежность</a:t>
            </a:r>
          </a:p>
          <a:p>
            <a:r>
              <a:rPr lang="ru-RU" dirty="0" smtClean="0"/>
              <a:t> большая нежность</a:t>
            </a:r>
          </a:p>
          <a:p>
            <a:r>
              <a:rPr lang="ru-RU" dirty="0" smtClean="0"/>
              <a:t> глубокая нежность</a:t>
            </a:r>
          </a:p>
          <a:p>
            <a:r>
              <a:rPr lang="ru-RU" dirty="0" smtClean="0"/>
              <a:t> исключительная нежность</a:t>
            </a:r>
          </a:p>
          <a:p>
            <a:r>
              <a:rPr lang="ru-RU" dirty="0" smtClean="0"/>
              <a:t> невыразимая нежность</a:t>
            </a:r>
          </a:p>
          <a:p>
            <a:r>
              <a:rPr lang="ru-RU" dirty="0" smtClean="0"/>
              <a:t> огромная нежность</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Этимология</a:t>
            </a:r>
            <a:endParaRPr lang="ru-RU" dirty="0"/>
          </a:p>
        </p:txBody>
      </p:sp>
      <p:sp>
        <p:nvSpPr>
          <p:cNvPr id="3" name="Содержимое 2"/>
          <p:cNvSpPr>
            <a:spLocks noGrp="1"/>
          </p:cNvSpPr>
          <p:nvPr>
            <p:ph idx="1"/>
          </p:nvPr>
        </p:nvSpPr>
        <p:spPr/>
        <p:txBody>
          <a:bodyPr/>
          <a:lstStyle/>
          <a:p>
            <a:r>
              <a:rPr lang="ru-RU" dirty="0" smtClean="0"/>
              <a:t>Происходит из </a:t>
            </a:r>
            <a:r>
              <a:rPr lang="ru-RU" dirty="0" err="1" smtClean="0"/>
              <a:t>праслав</a:t>
            </a:r>
            <a:r>
              <a:rPr lang="ru-RU" dirty="0" smtClean="0"/>
              <a:t>. , от кот. в числе прочего произошли: </a:t>
            </a:r>
            <a:r>
              <a:rPr lang="ru-RU" dirty="0" err="1" smtClean="0"/>
              <a:t>русск.-церк.-слав</a:t>
            </a:r>
            <a:r>
              <a:rPr lang="ru-RU" dirty="0" smtClean="0"/>
              <a:t>. </a:t>
            </a:r>
            <a:r>
              <a:rPr lang="ru-RU" dirty="0" err="1" smtClean="0">
                <a:hlinkClick r:id="rId2" action="ppaction://hlinkfile" tooltip="нѣга (страница не существует)"/>
              </a:rPr>
              <a:t>нѣга</a:t>
            </a:r>
            <a:r>
              <a:rPr lang="ru-RU" dirty="0" err="1" smtClean="0"/>
              <a:t> </a:t>
            </a:r>
            <a:r>
              <a:rPr lang="ru-RU" dirty="0" smtClean="0"/>
              <a:t>(</a:t>
            </a:r>
            <a:r>
              <a:rPr lang="ru-RU" dirty="0" err="1" smtClean="0"/>
              <a:t>др.-греч</a:t>
            </a:r>
            <a:r>
              <a:rPr lang="ru-RU" dirty="0" smtClean="0"/>
              <a:t>. </a:t>
            </a:r>
            <a:r>
              <a:rPr lang="ru-RU" dirty="0" err="1" smtClean="0">
                <a:hlinkClick r:id="rId3" action="ppaction://hlinkfile" tooltip="εὑφροσύνη (страница не существует)"/>
              </a:rPr>
              <a:t>εὑφροσύνη</a:t>
            </a:r>
            <a:r>
              <a:rPr lang="ru-RU" dirty="0" smtClean="0"/>
              <a:t>), др.-русск. имя собств. </a:t>
            </a:r>
            <a:r>
              <a:rPr lang="ru-RU" dirty="0" err="1" smtClean="0"/>
              <a:t>Нѣжата, укр</a:t>
            </a:r>
            <a:r>
              <a:rPr lang="ru-RU" dirty="0" smtClean="0"/>
              <a:t>. </a:t>
            </a:r>
            <a:r>
              <a:rPr lang="ru-RU" dirty="0" err="1" smtClean="0">
                <a:hlinkClick r:id="rId4" action="ppaction://hlinkfile" tooltip="нiга (страница не существует)"/>
              </a:rPr>
              <a:t>нiга</a:t>
            </a:r>
            <a:r>
              <a:rPr lang="ru-RU" dirty="0" smtClean="0"/>
              <a:t>, </a:t>
            </a:r>
            <a:r>
              <a:rPr lang="ru-RU" dirty="0" err="1" smtClean="0"/>
              <a:t>белор</a:t>
            </a:r>
            <a:r>
              <a:rPr lang="ru-RU" dirty="0" smtClean="0"/>
              <a:t>. нега, </a:t>
            </a:r>
            <a:r>
              <a:rPr lang="ru-RU" dirty="0" err="1" smtClean="0"/>
              <a:t>сербохорв</a:t>
            </a:r>
            <a:r>
              <a:rPr lang="ru-RU" dirty="0" smtClean="0"/>
              <a:t>. </a:t>
            </a:r>
            <a:r>
              <a:rPr lang="ru-RU" dirty="0" err="1" smtClean="0"/>
              <a:t>ње̏га</a:t>
            </a:r>
            <a:r>
              <a:rPr lang="ru-RU" dirty="0" smtClean="0"/>
              <a:t> «присмотр, уход», </a:t>
            </a:r>
            <a:r>
              <a:rPr lang="ru-RU" dirty="0" err="1" smtClean="0"/>
              <a:t>чешск</a:t>
            </a:r>
            <a:r>
              <a:rPr lang="ru-RU" dirty="0" smtClean="0"/>
              <a:t>. </a:t>
            </a:r>
            <a:r>
              <a:rPr lang="ru-RU" dirty="0" err="1" smtClean="0"/>
              <a:t>něhа</a:t>
            </a:r>
            <a:r>
              <a:rPr lang="ru-RU" dirty="0" smtClean="0"/>
              <a:t>. Родственно </a:t>
            </a:r>
            <a:r>
              <a:rPr lang="ru-RU" dirty="0" err="1" smtClean="0"/>
              <a:t>латышск</a:t>
            </a:r>
            <a:r>
              <a:rPr lang="ru-RU" dirty="0" smtClean="0"/>
              <a:t>. </a:t>
            </a:r>
            <a:r>
              <a:rPr lang="ru-RU" dirty="0" err="1" smtClean="0"/>
              <a:t>naigat</a:t>
            </a:r>
            <a:r>
              <a:rPr lang="ru-RU" dirty="0" smtClean="0"/>
              <a:t>, -</a:t>
            </a:r>
            <a:r>
              <a:rPr lang="ru-RU" dirty="0" err="1" smtClean="0"/>
              <a:t>ãju</a:t>
            </a:r>
            <a:r>
              <a:rPr lang="ru-RU" dirty="0" smtClean="0"/>
              <a:t> «</a:t>
            </a:r>
            <a:r>
              <a:rPr lang="ru-RU" dirty="0" err="1" smtClean="0"/>
              <a:t>исnытывать</a:t>
            </a:r>
            <a:r>
              <a:rPr lang="ru-RU" dirty="0" smtClean="0"/>
              <a:t> потребность, жаждать». Сравнения с др.-инд. </a:t>
            </a:r>
            <a:r>
              <a:rPr lang="ru-RU" dirty="0" err="1" smtClean="0"/>
              <a:t>sníhyati</a:t>
            </a:r>
            <a:r>
              <a:rPr lang="ru-RU" dirty="0" smtClean="0"/>
              <a:t> «делается влажным, клейким», </a:t>
            </a:r>
            <a:r>
              <a:rPr lang="ru-RU" dirty="0" err="1" smtClean="0"/>
              <a:t>прич</a:t>
            </a:r>
            <a:r>
              <a:rPr lang="ru-RU" dirty="0" smtClean="0"/>
              <a:t>. </a:t>
            </a:r>
            <a:r>
              <a:rPr lang="ru-RU" dirty="0" err="1" smtClean="0"/>
              <a:t>snigdhás</a:t>
            </a:r>
            <a:r>
              <a:rPr lang="ru-RU" dirty="0" smtClean="0"/>
              <a:t>; </a:t>
            </a:r>
            <a:r>
              <a:rPr lang="ru-RU" dirty="0" err="1" smtClean="0"/>
              <a:t>snēhas</a:t>
            </a:r>
            <a:r>
              <a:rPr lang="ru-RU" dirty="0" smtClean="0"/>
              <a:t> «жир, гладкость» и со </a:t>
            </a:r>
            <a:r>
              <a:rPr lang="ru-RU" i="1" dirty="0" smtClean="0"/>
              <a:t>снег</a:t>
            </a:r>
            <a:r>
              <a:rPr lang="ru-RU" dirty="0" smtClean="0"/>
              <a:t> гадательны.</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CARJZXQA.jpg"/>
          <p:cNvPicPr>
            <a:picLocks noGrp="1" noChangeAspect="1"/>
          </p:cNvPicPr>
          <p:nvPr>
            <p:ph idx="1"/>
          </p:nvPr>
        </p:nvPicPr>
        <p:blipFill>
          <a:blip r:embed="rId3" cstate="print"/>
          <a:stretch>
            <a:fillRect/>
          </a:stretch>
        </p:blipFill>
        <p:spPr>
          <a:xfrm>
            <a:off x="0" y="0"/>
            <a:ext cx="2304256" cy="1728192"/>
          </a:xfrm>
        </p:spPr>
      </p:pic>
      <p:pic>
        <p:nvPicPr>
          <p:cNvPr id="5" name="Рисунок 4" descr="0_8da7c_ecb1f191_L.jpg"/>
          <p:cNvPicPr>
            <a:picLocks noChangeAspect="1"/>
          </p:cNvPicPr>
          <p:nvPr/>
        </p:nvPicPr>
        <p:blipFill>
          <a:blip r:embed="rId4" cstate="print"/>
          <a:stretch>
            <a:fillRect/>
          </a:stretch>
        </p:blipFill>
        <p:spPr>
          <a:xfrm>
            <a:off x="2051720" y="1412776"/>
            <a:ext cx="2371521" cy="1584176"/>
          </a:xfrm>
          <a:prstGeom prst="rect">
            <a:avLst/>
          </a:prstGeom>
        </p:spPr>
      </p:pic>
      <p:pic>
        <p:nvPicPr>
          <p:cNvPr id="6" name="Рисунок 5" descr="чел14.jpg"/>
          <p:cNvPicPr>
            <a:picLocks noChangeAspect="1"/>
          </p:cNvPicPr>
          <p:nvPr/>
        </p:nvPicPr>
        <p:blipFill>
          <a:blip r:embed="rId5" cstate="print"/>
          <a:stretch>
            <a:fillRect/>
          </a:stretch>
        </p:blipFill>
        <p:spPr>
          <a:xfrm>
            <a:off x="5292080" y="4302038"/>
            <a:ext cx="2088232" cy="1386392"/>
          </a:xfrm>
          <a:prstGeom prst="rect">
            <a:avLst/>
          </a:prstGeom>
        </p:spPr>
      </p:pic>
      <p:pic>
        <p:nvPicPr>
          <p:cNvPr id="7" name="Рисунок 6" descr="небо2.jpg"/>
          <p:cNvPicPr>
            <a:picLocks noChangeAspect="1"/>
          </p:cNvPicPr>
          <p:nvPr/>
        </p:nvPicPr>
        <p:blipFill>
          <a:blip r:embed="rId6" cstate="print"/>
          <a:stretch>
            <a:fillRect/>
          </a:stretch>
        </p:blipFill>
        <p:spPr>
          <a:xfrm>
            <a:off x="6300192" y="5521120"/>
            <a:ext cx="1837184" cy="1148240"/>
          </a:xfrm>
          <a:prstGeom prst="rect">
            <a:avLst/>
          </a:prstGeom>
        </p:spPr>
      </p:pic>
      <p:pic>
        <p:nvPicPr>
          <p:cNvPr id="8" name="Содержимое 3" descr="рос19.jpg"/>
          <p:cNvPicPr>
            <a:picLocks noChangeAspect="1"/>
          </p:cNvPicPr>
          <p:nvPr/>
        </p:nvPicPr>
        <p:blipFill>
          <a:blip r:embed="rId7" cstate="print"/>
          <a:stretch>
            <a:fillRect/>
          </a:stretch>
        </p:blipFill>
        <p:spPr>
          <a:xfrm>
            <a:off x="3347864" y="2780928"/>
            <a:ext cx="1960058" cy="2601847"/>
          </a:xfrm>
          <a:prstGeom prst="rect">
            <a:avLst/>
          </a:prstGeom>
        </p:spPr>
      </p:pic>
      <p:pic>
        <p:nvPicPr>
          <p:cNvPr id="9" name="Опустела_без_тебя_Земля.mp3">
            <a:hlinkClick r:id="" action="ppaction://media"/>
          </p:cNvPr>
          <p:cNvPicPr>
            <a:picLocks noRot="1" noChangeAspect="1"/>
          </p:cNvPicPr>
          <p:nvPr>
            <a:audioFile r:link="rId1"/>
          </p:nvPr>
        </p:nvPicPr>
        <p:blipFill>
          <a:blip r:embed="rId8"/>
          <a:stretch>
            <a:fillRect/>
          </a:stretch>
        </p:blipFill>
        <p:spPr>
          <a:xfrm>
            <a:off x="7715272" y="21429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2087"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8" name="Содержимое 7" descr="8cd78c6613d5.jpg"/>
          <p:cNvPicPr>
            <a:picLocks noGrp="1" noChangeAspect="1"/>
          </p:cNvPicPr>
          <p:nvPr>
            <p:ph idx="1"/>
          </p:nvPr>
        </p:nvPicPr>
        <p:blipFill>
          <a:blip r:embed="rId2" cstate="print"/>
          <a:stretch>
            <a:fillRect/>
          </a:stretch>
        </p:blipFill>
        <p:spPr>
          <a:xfrm>
            <a:off x="4644008" y="3933056"/>
            <a:ext cx="3658577" cy="2742406"/>
          </a:xfrm>
        </p:spPr>
      </p:pic>
      <p:pic>
        <p:nvPicPr>
          <p:cNvPr id="9" name="Рисунок 8" descr="news_1290955871.jpg"/>
          <p:cNvPicPr>
            <a:picLocks noChangeAspect="1"/>
          </p:cNvPicPr>
          <p:nvPr/>
        </p:nvPicPr>
        <p:blipFill>
          <a:blip r:embed="rId3" cstate="print"/>
          <a:stretch>
            <a:fillRect/>
          </a:stretch>
        </p:blipFill>
        <p:spPr>
          <a:xfrm>
            <a:off x="5796426" y="0"/>
            <a:ext cx="2429726" cy="1700808"/>
          </a:xfrm>
          <a:prstGeom prst="rect">
            <a:avLst/>
          </a:prstGeom>
        </p:spPr>
      </p:pic>
      <p:pic>
        <p:nvPicPr>
          <p:cNvPr id="10" name="Рисунок 9" descr="Пушкин.jpg"/>
          <p:cNvPicPr>
            <a:picLocks noChangeAspect="1"/>
          </p:cNvPicPr>
          <p:nvPr/>
        </p:nvPicPr>
        <p:blipFill>
          <a:blip r:embed="rId4" cstate="print"/>
          <a:stretch>
            <a:fillRect/>
          </a:stretch>
        </p:blipFill>
        <p:spPr>
          <a:xfrm>
            <a:off x="0" y="0"/>
            <a:ext cx="1656184" cy="2003448"/>
          </a:xfrm>
          <a:prstGeom prst="rect">
            <a:avLst/>
          </a:prstGeom>
        </p:spPr>
      </p:pic>
      <p:sp>
        <p:nvSpPr>
          <p:cNvPr id="11" name="Прямоугольник 10"/>
          <p:cNvSpPr/>
          <p:nvPr/>
        </p:nvSpPr>
        <p:spPr>
          <a:xfrm>
            <a:off x="1619672" y="1124744"/>
            <a:ext cx="4572000" cy="3693319"/>
          </a:xfrm>
          <a:prstGeom prst="rect">
            <a:avLst/>
          </a:prstGeom>
        </p:spPr>
        <p:txBody>
          <a:bodyPr>
            <a:spAutoFit/>
          </a:bodyPr>
          <a:lstStyle/>
          <a:p>
            <a:r>
              <a:rPr lang="ru-RU" dirty="0" smtClean="0"/>
              <a:t>Мы знаем, что ныне лежит на весах</a:t>
            </a:r>
            <a:br>
              <a:rPr lang="ru-RU" dirty="0" smtClean="0"/>
            </a:br>
            <a:r>
              <a:rPr lang="ru-RU" dirty="0" smtClean="0"/>
              <a:t>И что совершается ныне.</a:t>
            </a:r>
            <a:br>
              <a:rPr lang="ru-RU" dirty="0" smtClean="0"/>
            </a:br>
            <a:r>
              <a:rPr lang="ru-RU" dirty="0" smtClean="0"/>
              <a:t>Час мужества пробил на наших часах,</a:t>
            </a:r>
            <a:br>
              <a:rPr lang="ru-RU" dirty="0" smtClean="0"/>
            </a:br>
            <a:r>
              <a:rPr lang="ru-RU" dirty="0" smtClean="0"/>
              <a:t>И мужество нас не покинет.</a:t>
            </a:r>
            <a:br>
              <a:rPr lang="ru-RU" dirty="0" smtClean="0"/>
            </a:br>
            <a:r>
              <a:rPr lang="ru-RU" dirty="0" smtClean="0"/>
              <a:t>Не страшно под пулями мертвыми лечь,</a:t>
            </a:r>
            <a:br>
              <a:rPr lang="ru-RU" dirty="0" smtClean="0"/>
            </a:br>
            <a:r>
              <a:rPr lang="ru-RU" dirty="0" smtClean="0"/>
              <a:t>Не горько остаться без крова,-</a:t>
            </a:r>
            <a:br>
              <a:rPr lang="ru-RU" dirty="0" smtClean="0"/>
            </a:br>
            <a:r>
              <a:rPr lang="ru-RU" dirty="0" smtClean="0"/>
              <a:t>И мы сохраним тебя, русская речь,</a:t>
            </a:r>
            <a:br>
              <a:rPr lang="ru-RU" dirty="0" smtClean="0"/>
            </a:br>
            <a:r>
              <a:rPr lang="ru-RU" dirty="0" smtClean="0"/>
              <a:t>Великое русское слово.</a:t>
            </a:r>
            <a:br>
              <a:rPr lang="ru-RU" dirty="0" smtClean="0"/>
            </a:br>
            <a:r>
              <a:rPr lang="ru-RU" dirty="0" smtClean="0"/>
              <a:t>Свободным и чистым тебя пронесем,</a:t>
            </a:r>
            <a:br>
              <a:rPr lang="ru-RU" dirty="0" smtClean="0"/>
            </a:br>
            <a:r>
              <a:rPr lang="ru-RU" dirty="0" smtClean="0"/>
              <a:t>И внукам дадим, и от плена спасем</a:t>
            </a:r>
            <a:br>
              <a:rPr lang="ru-RU" dirty="0" smtClean="0"/>
            </a:br>
            <a:r>
              <a:rPr lang="ru-RU" dirty="0" smtClean="0"/>
              <a:t>              Навеки!</a:t>
            </a:r>
            <a:br>
              <a:rPr lang="ru-RU" dirty="0" smtClean="0"/>
            </a:br>
            <a:r>
              <a:rPr lang="ru-RU" i="1" dirty="0" smtClean="0"/>
              <a:t>23 февраля 1942</a:t>
            </a:r>
            <a:br>
              <a:rPr lang="ru-RU" i="1" dirty="0" smtClean="0"/>
            </a:br>
            <a:endParaRPr lang="ru-RU" dirty="0"/>
          </a:p>
        </p:txBody>
      </p:sp>
      <p:pic>
        <p:nvPicPr>
          <p:cNvPr id="12" name="Рисунок 11" descr="ахм.jpg"/>
          <p:cNvPicPr>
            <a:picLocks noChangeAspect="1"/>
          </p:cNvPicPr>
          <p:nvPr/>
        </p:nvPicPr>
        <p:blipFill>
          <a:blip r:embed="rId5" cstate="print"/>
          <a:stretch>
            <a:fillRect/>
          </a:stretch>
        </p:blipFill>
        <p:spPr>
          <a:xfrm>
            <a:off x="251520" y="4502536"/>
            <a:ext cx="1584176" cy="218507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язык.jpg"/>
          <p:cNvPicPr>
            <a:picLocks noGrp="1" noChangeAspect="1"/>
          </p:cNvPicPr>
          <p:nvPr>
            <p:ph idx="1"/>
          </p:nvPr>
        </p:nvPicPr>
        <p:blipFill>
          <a:blip r:embed="rId2" cstate="print"/>
          <a:stretch>
            <a:fillRect/>
          </a:stretch>
        </p:blipFill>
        <p:spPr>
          <a:xfrm>
            <a:off x="0" y="0"/>
            <a:ext cx="6660232" cy="4018333"/>
          </a:xfrm>
        </p:spPr>
      </p:pic>
      <p:pic>
        <p:nvPicPr>
          <p:cNvPr id="6" name="Рисунок 5" descr="15973.jpg"/>
          <p:cNvPicPr>
            <a:picLocks noChangeAspect="1"/>
          </p:cNvPicPr>
          <p:nvPr/>
        </p:nvPicPr>
        <p:blipFill>
          <a:blip r:embed="rId3" cstate="print"/>
          <a:stretch>
            <a:fillRect/>
          </a:stretch>
        </p:blipFill>
        <p:spPr>
          <a:xfrm>
            <a:off x="-396552" y="3933056"/>
            <a:ext cx="3977431" cy="2818819"/>
          </a:xfrm>
          <a:prstGeom prst="rect">
            <a:avLst/>
          </a:prstGeom>
        </p:spPr>
      </p:pic>
      <p:pic>
        <p:nvPicPr>
          <p:cNvPr id="7" name="Рисунок 6" descr="1a31717a689f.jpg"/>
          <p:cNvPicPr>
            <a:picLocks noChangeAspect="1"/>
          </p:cNvPicPr>
          <p:nvPr/>
        </p:nvPicPr>
        <p:blipFill>
          <a:blip r:embed="rId4" cstate="print"/>
          <a:stretch>
            <a:fillRect/>
          </a:stretch>
        </p:blipFill>
        <p:spPr>
          <a:xfrm>
            <a:off x="6689355" y="0"/>
            <a:ext cx="2454645" cy="2814960"/>
          </a:xfrm>
          <a:prstGeom prst="rect">
            <a:avLst/>
          </a:prstGeom>
        </p:spPr>
      </p:pic>
      <p:pic>
        <p:nvPicPr>
          <p:cNvPr id="8" name="Рисунок 7" descr="1365856386_lvov.jpg"/>
          <p:cNvPicPr>
            <a:picLocks noChangeAspect="1"/>
          </p:cNvPicPr>
          <p:nvPr/>
        </p:nvPicPr>
        <p:blipFill>
          <a:blip r:embed="rId5" cstate="print"/>
          <a:stretch>
            <a:fillRect/>
          </a:stretch>
        </p:blipFill>
        <p:spPr>
          <a:xfrm>
            <a:off x="6660232" y="2852936"/>
            <a:ext cx="2774206" cy="1999506"/>
          </a:xfrm>
          <a:prstGeom prst="rect">
            <a:avLst/>
          </a:prstGeom>
        </p:spPr>
      </p:pic>
      <p:pic>
        <p:nvPicPr>
          <p:cNvPr id="5" name="Рисунок 4" descr="дуб.jpg"/>
          <p:cNvPicPr>
            <a:picLocks noChangeAspect="1"/>
          </p:cNvPicPr>
          <p:nvPr/>
        </p:nvPicPr>
        <p:blipFill>
          <a:blip r:embed="rId6" cstate="print"/>
          <a:stretch>
            <a:fillRect/>
          </a:stretch>
        </p:blipFill>
        <p:spPr>
          <a:xfrm>
            <a:off x="3635896" y="4077072"/>
            <a:ext cx="3790578" cy="252705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Содержимое 2"/>
          <p:cNvSpPr>
            <a:spLocks noGrp="1"/>
          </p:cNvSpPr>
          <p:nvPr>
            <p:ph idx="1"/>
          </p:nvPr>
        </p:nvSpPr>
        <p:spPr/>
        <p:txBody>
          <a:bodyPr/>
          <a:lstStyle/>
          <a:p>
            <a:pPr>
              <a:buNone/>
            </a:pPr>
            <a:r>
              <a:rPr lang="ru-RU" dirty="0" smtClean="0"/>
              <a:t> </a:t>
            </a:r>
            <a:r>
              <a:rPr lang="ru-RU" b="1" u="sng" dirty="0" smtClean="0"/>
              <a:t>Цель </a:t>
            </a:r>
            <a:r>
              <a:rPr lang="ru-RU" b="1" u="sng" dirty="0" err="1" smtClean="0"/>
              <a:t>пректа</a:t>
            </a:r>
            <a:r>
              <a:rPr lang="ru-RU" dirty="0" smtClean="0"/>
              <a:t>: развить интерес к языку, внимание к слову, уметь давать характеристику слова как в научно - лингвистическом, так и коммуникативном аспекте.</a:t>
            </a:r>
          </a:p>
          <a:p>
            <a:pPr>
              <a:buNone/>
            </a:pPr>
            <a:r>
              <a:rPr lang="ru-RU" dirty="0" smtClean="0"/>
              <a:t> </a:t>
            </a:r>
            <a:r>
              <a:rPr lang="ru-RU" b="1" u="sng" dirty="0" smtClean="0"/>
              <a:t>Реализация проекта:</a:t>
            </a:r>
            <a:endParaRPr lang="ru-RU" dirty="0" smtClean="0"/>
          </a:p>
          <a:p>
            <a:pPr>
              <a:buNone/>
            </a:pPr>
            <a:r>
              <a:rPr lang="ru-RU" dirty="0" smtClean="0"/>
              <a:t>   Класс делится на Комитеты ( это группы учащихся). Комитеты занимаются исследованием слова в зависимости  от задания: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комитеты</a:t>
            </a: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Комитет по семантике</a:t>
            </a:r>
            <a:r>
              <a:rPr lang="ru-RU" dirty="0" smtClean="0"/>
              <a:t> дает интерпретацию лексического значения слова и рассказывает о разных примерах употребления</a:t>
            </a:r>
          </a:p>
          <a:p>
            <a:r>
              <a:rPr lang="ru-RU" b="1" dirty="0" smtClean="0"/>
              <a:t>Комитет по словообразованию и </a:t>
            </a:r>
            <a:r>
              <a:rPr lang="ru-RU" b="1" dirty="0" err="1" smtClean="0"/>
              <a:t>морфемике</a:t>
            </a:r>
            <a:r>
              <a:rPr lang="ru-RU" b="1" dirty="0" smtClean="0"/>
              <a:t> </a:t>
            </a:r>
            <a:r>
              <a:rPr lang="ru-RU" dirty="0" smtClean="0"/>
              <a:t>дает характеристику морфемного состава слова и рассказывает о его происхождении</a:t>
            </a:r>
          </a:p>
          <a:p>
            <a:r>
              <a:rPr lang="ru-RU" b="1" dirty="0" smtClean="0"/>
              <a:t>Комитет по морфологии</a:t>
            </a:r>
            <a:r>
              <a:rPr lang="ru-RU" dirty="0" smtClean="0"/>
              <a:t> дает морфологическую характеристику слова ( определяется как часть речи)</a:t>
            </a:r>
          </a:p>
          <a:p>
            <a:r>
              <a:rPr lang="ru-RU" b="1" dirty="0" smtClean="0"/>
              <a:t>Комитет по орфографии и орфоэпии</a:t>
            </a:r>
            <a:r>
              <a:rPr lang="ru-RU" dirty="0" smtClean="0"/>
              <a:t> </a:t>
            </a:r>
            <a:r>
              <a:rPr lang="ru-RU" b="1" dirty="0" smtClean="0"/>
              <a:t>ра</a:t>
            </a:r>
            <a:r>
              <a:rPr lang="ru-RU" dirty="0" smtClean="0"/>
              <a:t>ботает с правописанием слов и грамматическим верным употреблением, говорит об особенностях произношения</a:t>
            </a:r>
          </a:p>
          <a:p>
            <a:r>
              <a:rPr lang="ru-RU" b="1" dirty="0" smtClean="0"/>
              <a:t>Комитет по этимологии </a:t>
            </a:r>
            <a:r>
              <a:rPr lang="ru-RU" dirty="0" smtClean="0"/>
              <a:t>рассказывает о происхождении слова</a:t>
            </a:r>
          </a:p>
          <a:p>
            <a:r>
              <a:rPr lang="ru-RU" b="1" dirty="0" smtClean="0"/>
              <a:t> Комитет по речи </a:t>
            </a:r>
            <a:r>
              <a:rPr lang="ru-RU" dirty="0" smtClean="0"/>
              <a:t>составляет тексты разных типов ( описание, рассуждение, повествование)</a:t>
            </a:r>
          </a:p>
          <a:p>
            <a:r>
              <a:rPr lang="ru-RU" b="1" dirty="0" smtClean="0"/>
              <a:t>Комитет по стилям </a:t>
            </a:r>
            <a:r>
              <a:rPr lang="ru-RU" dirty="0" smtClean="0"/>
              <a:t>рассказывает о стилистических особенностях употребления слова</a:t>
            </a:r>
          </a:p>
          <a:p>
            <a:r>
              <a:rPr lang="ru-RU" dirty="0" smtClean="0"/>
              <a:t> </a:t>
            </a:r>
            <a:r>
              <a:rPr lang="ru-RU" b="1" dirty="0" smtClean="0"/>
              <a:t>Комитет изобразительный</a:t>
            </a:r>
            <a:r>
              <a:rPr lang="ru-RU" dirty="0" smtClean="0"/>
              <a:t> готовит оформление проекта, сопровождение иллюстрациями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Материал</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Как же определяются слова для работы? Выбор всегда мотивирован и обусловлен конкретной ситуацией:</a:t>
            </a:r>
          </a:p>
          <a:p>
            <a:r>
              <a:rPr lang="ru-RU" dirty="0" smtClean="0"/>
              <a:t>Изучение литературного произведения</a:t>
            </a:r>
          </a:p>
          <a:p>
            <a:r>
              <a:rPr lang="ru-RU" dirty="0" smtClean="0"/>
              <a:t>Праздники</a:t>
            </a:r>
          </a:p>
          <a:p>
            <a:r>
              <a:rPr lang="ru-RU" dirty="0" smtClean="0"/>
              <a:t>Изучение тем русского языка</a:t>
            </a:r>
          </a:p>
          <a:p>
            <a:r>
              <a:rPr lang="ru-RU" dirty="0" smtClean="0"/>
              <a:t>Проведение бинарных уроков ( термины)</a:t>
            </a:r>
          </a:p>
          <a:p>
            <a:r>
              <a:rPr lang="ru-RU" dirty="0" smtClean="0"/>
              <a:t>Интересные факты</a:t>
            </a:r>
          </a:p>
          <a:p>
            <a:pPr>
              <a:buNone/>
            </a:pPr>
            <a:endParaRPr lang="ru-RU" dirty="0" smtClean="0"/>
          </a:p>
          <a:p>
            <a:pPr>
              <a:buNone/>
            </a:pPr>
            <a:r>
              <a:rPr lang="ru-RU" b="1" dirty="0" smtClean="0"/>
              <a:t>Самое длинное слово</a:t>
            </a:r>
          </a:p>
          <a:p>
            <a:pPr>
              <a:buNone/>
            </a:pPr>
            <a:r>
              <a:rPr lang="ru-RU" sz="2400" u="sng" dirty="0" err="1" smtClean="0"/>
              <a:t>Никотинамидадениндинуклеотидфосфатгидрин</a:t>
            </a:r>
            <a:r>
              <a:rPr lang="ru-RU" sz="2400" b="1" i="1" u="sng" dirty="0" smtClean="0"/>
              <a:t>.</a:t>
            </a:r>
            <a:r>
              <a:rPr lang="ru-RU" sz="2400" b="1" dirty="0" smtClean="0"/>
              <a:t>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a:t>
            </a:r>
            <a:endParaRPr lang="ru-RU" dirty="0"/>
          </a:p>
        </p:txBody>
      </p:sp>
      <p:sp>
        <p:nvSpPr>
          <p:cNvPr id="3" name="Содержимое 2"/>
          <p:cNvSpPr>
            <a:spLocks noGrp="1"/>
          </p:cNvSpPr>
          <p:nvPr>
            <p:ph idx="1"/>
          </p:nvPr>
        </p:nvSpPr>
        <p:spPr/>
        <p:txBody>
          <a:bodyPr>
            <a:normAutofit fontScale="77500" lnSpcReduction="20000"/>
          </a:bodyPr>
          <a:lstStyle/>
          <a:p>
            <a:pPr lvl="0"/>
            <a:r>
              <a:rPr lang="ru-RU" dirty="0" smtClean="0"/>
              <a:t>Уроки стали напоминать исследовательскую лабораторию , где активно  работает каждый, потому что все за что – то отвечают, исчезла рутина и скука. Мы  полюбили свой язык. Он теперь наш</a:t>
            </a:r>
          </a:p>
          <a:p>
            <a:pPr lvl="0"/>
            <a:r>
              <a:rPr lang="ru-RU" dirty="0" smtClean="0"/>
              <a:t> Возник интерес к словам русского языка, они приобрели «вес» в нашей речи, мы научились воспринимать слова в комплексе значений и смысла</a:t>
            </a:r>
          </a:p>
          <a:p>
            <a:pPr lvl="0"/>
            <a:r>
              <a:rPr lang="ru-RU" dirty="0" smtClean="0"/>
              <a:t>Научились излагать свои мысли, выстраивать высказывание, сопоставлять свои наблюдения с другими, обобщать, оценивать</a:t>
            </a:r>
          </a:p>
          <a:p>
            <a:pPr lvl="0"/>
            <a:r>
              <a:rPr lang="ru-RU" dirty="0" smtClean="0"/>
              <a:t>Задумались о проблемах, связанных с экологией, пониманием смысла жизни, любви и многих других, поняли, какова  роль слова в литературном произведении</a:t>
            </a:r>
          </a:p>
          <a:p>
            <a:pPr lvl="0"/>
            <a:r>
              <a:rPr lang="ru-RU" dirty="0" smtClean="0"/>
              <a:t>И главное: мы стали дружнее…</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Мама, Любовь, </a:t>
            </a:r>
            <a:r>
              <a:rPr lang="ru-RU" dirty="0" err="1" smtClean="0"/>
              <a:t>помада,мимоза,нежность</a:t>
            </a:r>
            <a:r>
              <a:rPr lang="ru-RU" dirty="0" smtClean="0"/>
              <a:t>…</a:t>
            </a:r>
            <a:endParaRPr lang="ru-RU" dirty="0"/>
          </a:p>
        </p:txBody>
      </p:sp>
      <p:pic>
        <p:nvPicPr>
          <p:cNvPr id="4" name="Содержимое 3" descr="мимоза.jpg"/>
          <p:cNvPicPr>
            <a:picLocks noGrp="1" noChangeAspect="1"/>
          </p:cNvPicPr>
          <p:nvPr>
            <p:ph idx="1"/>
          </p:nvPr>
        </p:nvPicPr>
        <p:blipFill>
          <a:blip r:embed="rId2" cstate="print"/>
          <a:stretch>
            <a:fillRect/>
          </a:stretch>
        </p:blipFill>
        <p:spPr>
          <a:xfrm>
            <a:off x="395536" y="1628800"/>
            <a:ext cx="7056784" cy="470452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Отдел  по синонимам</a:t>
            </a:r>
            <a:br>
              <a:rPr lang="ru-RU" dirty="0" smtClean="0"/>
            </a:br>
            <a:r>
              <a:rPr lang="ru-RU" dirty="0" smtClean="0"/>
              <a:t> комитет семантический</a:t>
            </a:r>
            <a:endParaRPr lang="ru-RU" dirty="0"/>
          </a:p>
        </p:txBody>
      </p:sp>
      <p:sp>
        <p:nvSpPr>
          <p:cNvPr id="3" name="Содержимое 2"/>
          <p:cNvSpPr>
            <a:spLocks noGrp="1"/>
          </p:cNvSpPr>
          <p:nvPr>
            <p:ph idx="1"/>
          </p:nvPr>
        </p:nvSpPr>
        <p:spPr/>
        <p:txBody>
          <a:bodyPr/>
          <a:lstStyle/>
          <a:p>
            <a:r>
              <a:rPr lang="ru-RU" dirty="0" err="1" smtClean="0"/>
              <a:t>разнеженность</a:t>
            </a:r>
            <a:r>
              <a:rPr lang="ru-RU" dirty="0" smtClean="0"/>
              <a:t>, слабость, сладость, теплота, бархатность, шелковистость, любовность, ласковость, лилейность, приятность, тонкость, хрупкость, субтильность, ласка, чувствительность, приветливость, женственность, бархатистость, умильность, мягкость</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Комитет семантический</a:t>
            </a:r>
            <a:br>
              <a:rPr lang="ru-RU" dirty="0" smtClean="0"/>
            </a:br>
            <a:r>
              <a:rPr lang="ru-RU" dirty="0" smtClean="0"/>
              <a:t>Отдел ЛЗ</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нежность </a:t>
            </a:r>
            <a:r>
              <a:rPr lang="ru-RU" b="1" dirty="0" smtClean="0"/>
              <a:t>НЕ́ЖНОСТЬ</a:t>
            </a:r>
            <a:r>
              <a:rPr lang="ru-RU" dirty="0" smtClean="0"/>
              <a:t> -и; </a:t>
            </a:r>
            <a:r>
              <a:rPr lang="ru-RU" i="1" dirty="0" smtClean="0"/>
              <a:t>ж.</a:t>
            </a:r>
            <a:endParaRPr lang="ru-RU" dirty="0" smtClean="0"/>
          </a:p>
          <a:p>
            <a:r>
              <a:rPr lang="ru-RU" b="1" dirty="0" smtClean="0"/>
              <a:t>1.</a:t>
            </a:r>
            <a:r>
              <a:rPr lang="ru-RU" dirty="0" smtClean="0"/>
              <a:t> к Нежный. </a:t>
            </a:r>
            <a:r>
              <a:rPr lang="ru-RU" i="1" dirty="0" smtClean="0"/>
              <a:t>Н. взгляда, голоса, кожи.</a:t>
            </a:r>
            <a:endParaRPr lang="ru-RU" dirty="0" smtClean="0"/>
          </a:p>
          <a:p>
            <a:r>
              <a:rPr lang="ru-RU" b="1" dirty="0" smtClean="0"/>
              <a:t>2.</a:t>
            </a:r>
            <a:r>
              <a:rPr lang="ru-RU" dirty="0" smtClean="0"/>
              <a:t> Нежное чувство, ласковость, мягкость в отношении к кому-л., в обращении с кем-л. </a:t>
            </a:r>
            <a:r>
              <a:rPr lang="ru-RU" i="1" dirty="0" smtClean="0"/>
              <a:t>Материнская, отцовская н.</a:t>
            </a:r>
            <a:r>
              <a:rPr lang="ru-RU" dirty="0" smtClean="0"/>
              <a:t> </a:t>
            </a:r>
            <a:r>
              <a:rPr lang="ru-RU" i="1" dirty="0" smtClean="0"/>
              <a:t>Глубокая н.</a:t>
            </a:r>
            <a:r>
              <a:rPr lang="ru-RU" dirty="0" smtClean="0"/>
              <a:t> </a:t>
            </a:r>
            <a:r>
              <a:rPr lang="ru-RU" i="1" dirty="0" smtClean="0"/>
              <a:t>С нежностью обнять кого-л., смотреть на кого-л.</a:t>
            </a:r>
            <a:r>
              <a:rPr lang="ru-RU" dirty="0" smtClean="0"/>
              <a:t> </a:t>
            </a:r>
            <a:r>
              <a:rPr lang="ru-RU" i="1" dirty="0" smtClean="0"/>
              <a:t>Испытывать, почувствовать н.</a:t>
            </a:r>
            <a:endParaRPr lang="ru-RU" dirty="0" smtClean="0"/>
          </a:p>
          <a:p>
            <a:r>
              <a:rPr lang="ru-RU" b="1" dirty="0" smtClean="0"/>
              <a:t>3.</a:t>
            </a:r>
            <a:r>
              <a:rPr lang="ru-RU" dirty="0" smtClean="0"/>
              <a:t> </a:t>
            </a:r>
            <a:r>
              <a:rPr lang="ru-RU" i="1" dirty="0" smtClean="0"/>
              <a:t>обычно мн.:</a:t>
            </a:r>
            <a:r>
              <a:rPr lang="ru-RU" dirty="0" smtClean="0"/>
              <a:t> </a:t>
            </a:r>
            <a:r>
              <a:rPr lang="ru-RU" dirty="0" err="1" smtClean="0"/>
              <a:t>не́жности</a:t>
            </a:r>
            <a:r>
              <a:rPr lang="ru-RU" dirty="0" smtClean="0"/>
              <a:t>, -ей. </a:t>
            </a:r>
            <a:r>
              <a:rPr lang="ru-RU" i="1" dirty="0" smtClean="0"/>
              <a:t>Разг.</a:t>
            </a:r>
            <a:r>
              <a:rPr lang="ru-RU" dirty="0" smtClean="0"/>
              <a:t> Поступки, слова, выражающие нежные чувства. </a:t>
            </a:r>
            <a:r>
              <a:rPr lang="ru-RU" i="1" dirty="0" smtClean="0"/>
              <a:t>Говорить, шептать нежности.</a:t>
            </a:r>
            <a:r>
              <a:rPr lang="ru-RU" dirty="0" smtClean="0"/>
              <a:t> </a:t>
            </a:r>
            <a:r>
              <a:rPr lang="ru-RU" i="1" dirty="0" smtClean="0"/>
              <a:t>Сын не любил материнских нежностей.</a:t>
            </a:r>
            <a:endParaRPr lang="ru-RU" dirty="0" smtClean="0"/>
          </a:p>
          <a:p>
            <a:r>
              <a:rPr lang="ru-RU" b="1" dirty="0" smtClean="0"/>
              <a:t>4.</a:t>
            </a:r>
            <a:r>
              <a:rPr lang="ru-RU" dirty="0" smtClean="0"/>
              <a:t> </a:t>
            </a:r>
            <a:r>
              <a:rPr lang="ru-RU" i="1" dirty="0" smtClean="0"/>
              <a:t>обычно мн.:</a:t>
            </a:r>
            <a:r>
              <a:rPr lang="ru-RU" dirty="0" smtClean="0"/>
              <a:t> </a:t>
            </a:r>
            <a:r>
              <a:rPr lang="ru-RU" dirty="0" err="1" smtClean="0"/>
              <a:t>не́жности</a:t>
            </a:r>
            <a:r>
              <a:rPr lang="ru-RU" dirty="0" smtClean="0"/>
              <a:t>, -ей. </a:t>
            </a:r>
            <a:r>
              <a:rPr lang="ru-RU" i="1" dirty="0" smtClean="0"/>
              <a:t>Разг.</a:t>
            </a:r>
            <a:r>
              <a:rPr lang="ru-RU" dirty="0" smtClean="0"/>
              <a:t> Физическая или душевная слабость; </a:t>
            </a:r>
            <a:r>
              <a:rPr lang="ru-RU" dirty="0" err="1" smtClean="0"/>
              <a:t>изнеженност</a:t>
            </a: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143</TotalTime>
  <Words>689</Words>
  <Application>Microsoft Office PowerPoint</Application>
  <PresentationFormat>Экран (4:3)</PresentationFormat>
  <Paragraphs>59</Paragraphs>
  <Slides>14</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Знакомые незнакомцы, или лаборатория слова</vt:lpstr>
      <vt:lpstr>Слайд 2</vt:lpstr>
      <vt:lpstr>Цель</vt:lpstr>
      <vt:lpstr>комитеты</vt:lpstr>
      <vt:lpstr>Материал</vt:lpstr>
      <vt:lpstr>Результат</vt:lpstr>
      <vt:lpstr>Мама, Любовь, помада,мимоза,нежность…</vt:lpstr>
      <vt:lpstr>Отдел  по синонимам  комитет семантический</vt:lpstr>
      <vt:lpstr>Комитет семантический Отдел ЛЗ</vt:lpstr>
      <vt:lpstr>Эпитеты  Комитет Семантический</vt:lpstr>
      <vt:lpstr>Фразеология  Комитет семантический</vt:lpstr>
      <vt:lpstr>Этимология</vt:lpstr>
      <vt:lpstr>Слайд 13</vt:lpstr>
      <vt:lpstr>Слайд 14</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Знакомые незнакомцы, или лаборатория слова</dc:title>
  <dc:creator>user</dc:creator>
  <cp:lastModifiedBy>VP</cp:lastModifiedBy>
  <cp:revision>26</cp:revision>
  <dcterms:created xsi:type="dcterms:W3CDTF">2015-03-15T06:53:36Z</dcterms:created>
  <dcterms:modified xsi:type="dcterms:W3CDTF">2015-03-15T17:44:20Z</dcterms:modified>
</cp:coreProperties>
</file>